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60" r:id="rId2"/>
  </p:sldIdLst>
  <p:sldSz cx="12192000" cy="1155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CC00"/>
    <a:srgbClr val="E9F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2214" y="102"/>
      </p:cViewPr>
      <p:guideLst>
        <p:guide orient="horz" pos="36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183DB-AAB4-49FF-BA19-B0A6CDD61EC7}" type="datetimeFigureOut">
              <a:rPr lang="es-CO" smtClean="0"/>
              <a:t>17/08/2022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800225" y="1143000"/>
            <a:ext cx="325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2566-B725-4622-892C-9D198263D3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433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5" y="2269544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5" y="7216259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5" y="2501784"/>
            <a:ext cx="10222992" cy="462216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646373" y="6920144"/>
            <a:ext cx="1219200" cy="154072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2413230"/>
            <a:ext cx="9966960" cy="5115196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88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7395465"/>
            <a:ext cx="7891272" cy="1802644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 algn="ctr">
              <a:buNone/>
              <a:defRPr sz="2400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400"/>
            </a:lvl4pPr>
            <a:lvl5pPr marL="2438339" indent="0" algn="ctr">
              <a:buNone/>
              <a:defRPr sz="2400"/>
            </a:lvl5pPr>
            <a:lvl6pPr marL="3047924" indent="0" algn="ctr">
              <a:buNone/>
              <a:defRPr sz="2400"/>
            </a:lvl6pPr>
            <a:lvl7pPr marL="3657509" indent="0" algn="ctr">
              <a:buNone/>
              <a:defRPr sz="2400"/>
            </a:lvl7pPr>
            <a:lvl8pPr marL="4267093" indent="0" algn="ctr">
              <a:buNone/>
              <a:defRPr sz="2400"/>
            </a:lvl8pPr>
            <a:lvl9pPr marL="4876678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9041" y="7122628"/>
            <a:ext cx="1193868" cy="1078505"/>
          </a:xfrm>
        </p:spPr>
        <p:txBody>
          <a:bodyPr/>
          <a:lstStyle>
            <a:lvl1pPr>
              <a:defRPr sz="3733" b="1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456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320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98755"/>
            <a:ext cx="2552700" cy="9501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898755"/>
            <a:ext cx="7505700" cy="9501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5144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87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286584"/>
            <a:ext cx="12192000" cy="326882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2064567"/>
            <a:ext cx="9281160" cy="5931779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88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3" y="8458562"/>
            <a:ext cx="9052560" cy="1797509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10569353"/>
            <a:ext cx="2644309" cy="615219"/>
          </a:xfrm>
        </p:spPr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10569353"/>
            <a:ext cx="6327648" cy="615219"/>
          </a:xfrm>
        </p:spPr>
        <p:txBody>
          <a:bodyPr/>
          <a:lstStyle/>
          <a:p>
            <a:endParaRPr lang="x-non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45149" y="4095487"/>
            <a:ext cx="1219200" cy="154072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600" y="4226887"/>
            <a:ext cx="1188299" cy="1213726"/>
          </a:xfrm>
        </p:spPr>
        <p:txBody>
          <a:bodyPr/>
          <a:lstStyle>
            <a:lvl1pPr>
              <a:defRPr sz="3733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145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9624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059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7724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27724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1683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988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41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541"/>
            <a:ext cx="6711696" cy="8458562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4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11555413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699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574475"/>
            <a:ext cx="10363200" cy="6825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17/08/2022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 b="1" spc="-93" baseline="0">
                <a:solidFill>
                  <a:srgbClr val="FFFFFF"/>
                </a:solidFill>
                <a:latin typeface="+mj-lt"/>
              </a:defRPr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  <p:pic>
        <p:nvPicPr>
          <p:cNvPr id="10" name="Google Shape;272;p50">
            <a:extLst>
              <a:ext uri="{FF2B5EF4-FFF2-40B4-BE49-F238E27FC236}">
                <a16:creationId xmlns:a16="http://schemas.microsoft.com/office/drawing/2014/main" id="{71DD233B-67FD-C3D2-8744-49CBE331960D}"/>
              </a:ext>
            </a:extLst>
          </p:cNvPr>
          <p:cNvPicPr preferRelativeResize="0"/>
          <p:nvPr userDrawn="1"/>
        </p:nvPicPr>
        <p:blipFill rotWithShape="1"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"/>
          <a:stretch/>
        </p:blipFill>
        <p:spPr>
          <a:xfrm>
            <a:off x="-31806" y="-98942"/>
            <a:ext cx="12223806" cy="11654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600" b="1" kern="1200" cap="none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243834" indent="-243834" algn="l" defTabSz="1219170" rtl="0" eaLnBrk="1" latinLnBrk="0" hangingPunct="1">
        <a:lnSpc>
          <a:spcPct val="90000"/>
        </a:lnSpc>
        <a:spcBef>
          <a:spcPts val="1600"/>
        </a:spcBef>
        <a:buClr>
          <a:schemeClr val="accent2"/>
        </a:buClr>
        <a:buSzPct val="85000"/>
        <a:buFont typeface="Wingdings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533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34108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1706837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13328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253327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293326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33325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eurofarma.com/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EC8AAA4-44C2-FD7E-C305-B0ED2FF6C7D8}"/>
              </a:ext>
            </a:extLst>
          </p:cNvPr>
          <p:cNvSpPr/>
          <p:nvPr/>
        </p:nvSpPr>
        <p:spPr>
          <a:xfrm>
            <a:off x="0" y="-128337"/>
            <a:ext cx="12192000" cy="116837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03650" y="752143"/>
            <a:ext cx="7957080" cy="760623"/>
          </a:xfrm>
        </p:spPr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FICHA IDEA DE PROYECTOS </a:t>
            </a:r>
            <a:endParaRPr lang="es-CO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1198" y="5711834"/>
            <a:ext cx="2060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LÍNEAS DE TRABAJO</a:t>
            </a:r>
          </a:p>
        </p:txBody>
      </p:sp>
      <p:sp>
        <p:nvSpPr>
          <p:cNvPr id="11" name="AutoShape 8" descr="Campaña: El cuidado del agua - Posts | Facebook"/>
          <p:cNvSpPr>
            <a:spLocks noChangeAspect="1" noChangeArrowheads="1"/>
          </p:cNvSpPr>
          <p:nvPr/>
        </p:nvSpPr>
        <p:spPr bwMode="auto">
          <a:xfrm>
            <a:off x="155575" y="22042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ángulo 14"/>
          <p:cNvSpPr/>
          <p:nvPr/>
        </p:nvSpPr>
        <p:spPr>
          <a:xfrm>
            <a:off x="226854" y="8464036"/>
            <a:ext cx="7750787" cy="18158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RESULTADOS ESPERADOS </a:t>
            </a:r>
          </a:p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energéticos: 17 % promedio de ahorro por generación de energía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económicos: $18.614.208 Mensual 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Reducción de huella de carbono: Toneladas de CO2 evitadas 89,4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218173" y="5554504"/>
            <a:ext cx="7750787" cy="26776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DESCRIPCIÓN </a:t>
            </a:r>
          </a:p>
          <a:p>
            <a:pPr algn="ctr"/>
            <a:endParaRPr lang="es-ES" sz="1400" b="1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Valor del Proyecto: Potencia del Sistema </a:t>
            </a:r>
            <a:r>
              <a:rPr lang="es-MX" sz="14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kw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 338,2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Área Requerida m2: 2400 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Cantidad de Paneles de 540 w: 550 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Costo de Mantenimiento Anual: $12.046.248</a:t>
            </a:r>
          </a:p>
          <a:p>
            <a:pPr algn="just"/>
            <a:r>
              <a:rPr lang="es-MX" sz="14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Back 6,68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Generación de energía Solar 17%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Tiempo de entrega 8 meses</a:t>
            </a:r>
          </a:p>
          <a:p>
            <a:pPr algn="just"/>
            <a:endParaRPr lang="es-MX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MX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35397" y="5542283"/>
            <a:ext cx="3635093" cy="26776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Gráfico 4">
            <a:extLst>
              <a:ext uri="{FF2B5EF4-FFF2-40B4-BE49-F238E27FC236}">
                <a16:creationId xmlns:a16="http://schemas.microsoft.com/office/drawing/2014/main" id="{39644C18-97CA-45FC-8C13-934576856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30445" y="10670246"/>
            <a:ext cx="3113717" cy="64656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199616" y="2021630"/>
            <a:ext cx="3630817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/>
          <p:cNvSpPr txBox="1"/>
          <p:nvPr/>
        </p:nvSpPr>
        <p:spPr>
          <a:xfrm>
            <a:off x="203102" y="3792772"/>
            <a:ext cx="3656192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PANELES SOLARES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AC4CF59-E8E6-5DB0-F9F8-5438BE948435}"/>
              </a:ext>
            </a:extLst>
          </p:cNvPr>
          <p:cNvSpPr txBox="1"/>
          <p:nvPr/>
        </p:nvSpPr>
        <p:spPr>
          <a:xfrm>
            <a:off x="608456" y="6469761"/>
            <a:ext cx="34181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3. Reconversión tecnológica</a:t>
            </a:r>
          </a:p>
          <a:p>
            <a:pPr algn="just"/>
            <a:endParaRPr lang="es-MX" sz="1400" b="1" dirty="0">
              <a:latin typeface="Arial" charset="0"/>
              <a:cs typeface="Arial" charset="0"/>
            </a:endParaRP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(señalar la línea del proyecto ) </a:t>
            </a:r>
            <a:endParaRPr lang="es-CO" sz="1400" b="1" dirty="0">
              <a:latin typeface="Arial" charset="0"/>
              <a:cs typeface="Arial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6ECEDE7-FE03-5B31-A818-E6C6A8E17D14}"/>
              </a:ext>
            </a:extLst>
          </p:cNvPr>
          <p:cNvSpPr txBox="1"/>
          <p:nvPr/>
        </p:nvSpPr>
        <p:spPr>
          <a:xfrm>
            <a:off x="4197652" y="1976959"/>
            <a:ext cx="7750787" cy="172354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Empresa dedicada a la fabricación y comercialización de productos farmacéuticos y cosméticos.  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D3F166C-472C-FE50-13F8-593BC39FD62C}"/>
              </a:ext>
            </a:extLst>
          </p:cNvPr>
          <p:cNvSpPr txBox="1"/>
          <p:nvPr/>
        </p:nvSpPr>
        <p:spPr>
          <a:xfrm>
            <a:off x="4182803" y="3860025"/>
            <a:ext cx="7776165" cy="141577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OBJETIVO  DE PROYECTO</a:t>
            </a:r>
          </a:p>
          <a:p>
            <a:pPr algn="ctr"/>
            <a:endParaRPr lang="es-MX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r>
              <a:rPr lang="es-ES" altLang="es-CO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Reducir el consumo de energía de la planta en un 17% por medio de la instalación de paneles solares en la cubierta edificio </a:t>
            </a:r>
            <a:r>
              <a:rPr lang="es-ES" altLang="es-CO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Pharma</a:t>
            </a:r>
            <a:r>
              <a:rPr lang="es-ES" altLang="es-CO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6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33D9D17-F4D4-8AE1-2A3C-7ABA5B58F8B3}"/>
              </a:ext>
            </a:extLst>
          </p:cNvPr>
          <p:cNvSpPr txBox="1"/>
          <p:nvPr/>
        </p:nvSpPr>
        <p:spPr>
          <a:xfrm>
            <a:off x="8359824" y="8443225"/>
            <a:ext cx="3584338" cy="166199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COSTO DE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MX" sz="1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                      $1.354.230.645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object 30">
            <a:extLst>
              <a:ext uri="{FF2B5EF4-FFF2-40B4-BE49-F238E27FC236}">
                <a16:creationId xmlns:a16="http://schemas.microsoft.com/office/drawing/2014/main" id="{F110972A-76F6-1D8D-5508-A5530C57C96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0375" y="643237"/>
            <a:ext cx="3141646" cy="883573"/>
          </a:xfrm>
          <a:prstGeom prst="rect">
            <a:avLst/>
          </a:prstGeom>
        </p:spPr>
      </p:pic>
      <p:pic>
        <p:nvPicPr>
          <p:cNvPr id="20" name="Imagem 6" descr="Logotipo&#10;&#10;Descrição gerada automaticamente">
            <a:hlinkClick r:id="rId5"/>
            <a:extLst>
              <a:ext uri="{FF2B5EF4-FFF2-40B4-BE49-F238E27FC236}">
                <a16:creationId xmlns:a16="http://schemas.microsoft.com/office/drawing/2014/main" id="{BE4111B6-6CB1-4E01-B2CF-84AEEE3A64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254453"/>
            <a:ext cx="3126044" cy="975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694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Letras en madera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Letras en madera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Letras en madera</Template>
  <TotalTime>3011</TotalTime>
  <Words>145</Words>
  <Application>Microsoft Office PowerPoint</Application>
  <PresentationFormat>Personalizado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Century Gothic</vt:lpstr>
      <vt:lpstr>Wingdings</vt:lpstr>
      <vt:lpstr>Letras en madera</vt:lpstr>
      <vt:lpstr> FICHA IDEA DE PROYECTOS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</dc:creator>
  <cp:lastModifiedBy>Marce</cp:lastModifiedBy>
  <cp:revision>302</cp:revision>
  <dcterms:created xsi:type="dcterms:W3CDTF">2020-09-03T19:00:13Z</dcterms:created>
  <dcterms:modified xsi:type="dcterms:W3CDTF">2022-08-17T17:25:02Z</dcterms:modified>
</cp:coreProperties>
</file>